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7"/>
  </p:notesMasterIdLst>
  <p:handoutMasterIdLst>
    <p:handoutMasterId r:id="rId18"/>
  </p:handoutMasterIdLst>
  <p:sldIdLst>
    <p:sldId id="258" r:id="rId5"/>
    <p:sldId id="292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3" r:id="rId16"/>
  </p:sldIdLst>
  <p:sldSz cx="9144000" cy="6858000" type="screen4x3"/>
  <p:notesSz cx="6881813" cy="9296400"/>
  <p:defaultTextStyle>
    <a:defPPr>
      <a:defRPr lang="es-C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los Rivas Guillén" initials="CRG" lastIdx="6" clrIdx="0"/>
  <p:cmAuthor id="1" name="cortessd" initials="c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6600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81338" autoAdjust="0"/>
  </p:normalViewPr>
  <p:slideViewPr>
    <p:cSldViewPr>
      <p:cViewPr>
        <p:scale>
          <a:sx n="80" d="100"/>
          <a:sy n="80" d="100"/>
        </p:scale>
        <p:origin x="-1860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7661D71-6877-4849-A1A5-EDBD6859ADE5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B9311D6-BD0A-4EB5-9D20-109B79393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19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pPr>
              <a:defRPr/>
            </a:pPr>
            <a:fld id="{E0E0511F-F3D9-48E0-8575-0EEE3F8FF13F}" type="datetimeFigureOut">
              <a:rPr lang="en-US"/>
              <a:pPr>
                <a:defRPr/>
              </a:pPr>
              <a:t>10/22/2012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pPr>
              <a:defRPr/>
            </a:pPr>
            <a:fld id="{8CC6C6F6-629A-48F1-8F9B-3F803F553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30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5134D8-5084-4E3C-8172-BF2A7C8B73CC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03DD1-C419-4635-B546-774DE5F817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799FA-9F81-4BD5-9C94-F9CB52E406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6EB68-573D-44C3-ACF7-2E2828666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47DD6-00C6-4726-9C01-5C292F4611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81D3D-7930-4FD3-8144-C475FBE55A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2BC8F-A53F-4D4A-B860-E6532A5361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BECA0-FDA1-4CAD-8D98-C61CE3E0C9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1B0FD-2089-4044-8728-F67F4FD864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7A543-C2AF-465E-AF71-74444121B7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51E2-BAA1-4A58-90B8-448B4117FC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27ED3-EB7A-45DC-ADE6-E1441E1330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CEE07-44DA-41D9-96C9-761D8E527F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wer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791FEDB-37E0-4D87-BF82-D4CA6E5C07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geval.fi.cr/serviciosytramites/Paginas/DocumentosServiciosVentanillaVirtual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psi.sugeval.fi.cr/maps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ower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276600"/>
            <a:ext cx="6781800" cy="2209800"/>
          </a:xfrm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s-CR" sz="4000" b="1" dirty="0" smtClean="0">
                <a:latin typeface="Verdana" pitchFamily="34" charset="0"/>
              </a:rPr>
              <a:t>Introducción a MAPSI: </a:t>
            </a:r>
          </a:p>
          <a:p>
            <a:pPr>
              <a:lnSpc>
                <a:spcPct val="80000"/>
              </a:lnSpc>
            </a:pPr>
            <a:r>
              <a:rPr lang="es-CR" b="1" dirty="0" smtClean="0">
                <a:latin typeface="Verdana" pitchFamily="34" charset="0"/>
              </a:rPr>
              <a:t>Módulo de Administración de Privilegios del Sistema </a:t>
            </a:r>
            <a:r>
              <a:rPr lang="es-CR" b="1" dirty="0" err="1" smtClean="0">
                <a:latin typeface="Verdana" pitchFamily="34" charset="0"/>
              </a:rPr>
              <a:t>Ingresador</a:t>
            </a:r>
            <a:endParaRPr lang="es-CR" b="1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Registro de privilegio mancomunado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76400"/>
            <a:ext cx="806894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724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Revocar solicitud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Anula el privilegio anteriormente registrado mediante una solicitud. Se debe ingresar el número de solicitud original.</a:t>
            </a:r>
            <a:endParaRPr lang="es-C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733800"/>
            <a:ext cx="3361857" cy="2506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41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Manual de usuario y soporte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sz="2800" dirty="0" smtClean="0"/>
              <a:t>Puede consultar el </a:t>
            </a:r>
            <a:r>
              <a:rPr lang="es-CR" sz="2800" dirty="0" smtClean="0">
                <a:hlinkClick r:id="rId2"/>
              </a:rPr>
              <a:t>Manual de usuario </a:t>
            </a:r>
            <a:r>
              <a:rPr lang="es-CR" sz="2800" dirty="0" smtClean="0"/>
              <a:t>del MAPSI en el sitio web de SUGEVAL http://www.sugeval.fi.cr en la sección de Servicios y trámites – Servicios de Ventanilla Virtual – Guías y manuales</a:t>
            </a:r>
          </a:p>
          <a:p>
            <a:r>
              <a:rPr lang="es-CR" sz="2800" dirty="0" smtClean="0"/>
              <a:t>Puede consultar las Preguntas frecuentes en la sección de </a:t>
            </a:r>
            <a:r>
              <a:rPr lang="es-CR" sz="2800" dirty="0"/>
              <a:t>Servicios de Ventanilla </a:t>
            </a:r>
            <a:r>
              <a:rPr lang="es-CR" sz="2800" dirty="0" smtClean="0"/>
              <a:t>Virtual.</a:t>
            </a:r>
          </a:p>
          <a:p>
            <a:r>
              <a:rPr lang="es-CR" sz="2800" dirty="0" smtClean="0"/>
              <a:t>Para solicitar soporte escriba a s</a:t>
            </a:r>
            <a:r>
              <a:rPr lang="es-CR" sz="2800" dirty="0"/>
              <a:t>oporte_regulados@sugeval.fi.cr </a:t>
            </a:r>
            <a:r>
              <a:rPr lang="es-CR" sz="2800" dirty="0" smtClean="0"/>
              <a:t>o al teléfono 2243-4715</a:t>
            </a:r>
          </a:p>
          <a:p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300068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Descripción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s-CR" sz="2800" dirty="0" smtClean="0"/>
              <a:t>Es un sistema que utiliza el administrador del sistema de su empresa para registrar funcionarios, asignar privilegios y revocar privilegios de los funcionarios de su empresa que utilizan el Sistema </a:t>
            </a:r>
            <a:r>
              <a:rPr lang="es-CR" sz="2800" dirty="0" err="1" smtClean="0"/>
              <a:t>Ingresador</a:t>
            </a:r>
            <a:r>
              <a:rPr lang="es-CR" sz="2800" dirty="0" smtClean="0"/>
              <a:t> de SUGEVAL</a:t>
            </a:r>
          </a:p>
          <a:p>
            <a:r>
              <a:rPr lang="es-CR" sz="2800" dirty="0"/>
              <a:t>El primer Administrador de sistema se debe inscribir mediante una nota dirigida a SUGEVAL, luego éste puede registrar a otros Administradores</a:t>
            </a:r>
          </a:p>
          <a:p>
            <a:r>
              <a:rPr lang="es-CR" sz="2800" dirty="0" smtClean="0"/>
              <a:t>Requiere tarjeta de firma digital</a:t>
            </a:r>
          </a:p>
          <a:p>
            <a:r>
              <a:rPr lang="es-CR" sz="2800" dirty="0" smtClean="0"/>
              <a:t>Se accede por internet</a:t>
            </a:r>
          </a:p>
        </p:txBody>
      </p:sp>
    </p:spTree>
    <p:extLst>
      <p:ext uri="{BB962C8B-B14F-4D97-AF65-F5344CB8AC3E}">
        <p14:creationId xmlns:p14="http://schemas.microsoft.com/office/powerpoint/2010/main" val="285200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Ingreso a MAPSI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CR" dirty="0"/>
              <a:t>Conecte la lectora a su computador.</a:t>
            </a:r>
          </a:p>
          <a:p>
            <a:pPr lvl="0"/>
            <a:r>
              <a:rPr lang="es-CR" dirty="0"/>
              <a:t>Inserte la tarjeta </a:t>
            </a:r>
            <a:r>
              <a:rPr lang="es-CR" dirty="0" smtClean="0"/>
              <a:t>de Firma Digital en </a:t>
            </a:r>
            <a:r>
              <a:rPr lang="es-CR" dirty="0"/>
              <a:t>la lectora.</a:t>
            </a:r>
          </a:p>
          <a:p>
            <a:pPr lvl="0"/>
            <a:r>
              <a:rPr lang="es-CR" dirty="0" smtClean="0"/>
              <a:t>Ingrese a </a:t>
            </a:r>
            <a:r>
              <a:rPr lang="es-CR" u="sng" dirty="0" smtClean="0">
                <a:hlinkClick r:id="rId2"/>
              </a:rPr>
              <a:t>https</a:t>
            </a:r>
            <a:r>
              <a:rPr lang="es-CR" u="sng" dirty="0">
                <a:hlinkClick r:id="rId2"/>
              </a:rPr>
              <a:t>://mapsi.sugeval.fi.cr/mapsi/</a:t>
            </a:r>
            <a:r>
              <a:rPr lang="es-CR" dirty="0"/>
              <a:t>  en el </a:t>
            </a:r>
            <a:r>
              <a:rPr lang="es-CR" dirty="0" smtClean="0"/>
              <a:t>navegador.</a:t>
            </a:r>
            <a:endParaRPr lang="es-CR" dirty="0"/>
          </a:p>
          <a:p>
            <a:pPr lvl="0"/>
            <a:r>
              <a:rPr lang="es-CR" dirty="0"/>
              <a:t>Seleccione el certificado digital </a:t>
            </a:r>
            <a:r>
              <a:rPr lang="es-CR" dirty="0" smtClean="0"/>
              <a:t>a su nombre que </a:t>
            </a:r>
            <a:r>
              <a:rPr lang="es-CR" dirty="0"/>
              <a:t>desea utilizar para </a:t>
            </a:r>
            <a:r>
              <a:rPr lang="es-CR" dirty="0" smtClean="0"/>
              <a:t>ingresar a MAPSI.  </a:t>
            </a:r>
            <a:r>
              <a:rPr lang="es-CR" dirty="0"/>
              <a:t>El sistema solicita el PIN de la </a:t>
            </a:r>
            <a:r>
              <a:rPr lang="es-CR" dirty="0" smtClean="0"/>
              <a:t>tarjeta, </a:t>
            </a:r>
            <a:r>
              <a:rPr lang="es-CR" dirty="0"/>
              <a:t>digítelo y espere a que el sistema </a:t>
            </a:r>
            <a:r>
              <a:rPr lang="es-CR" dirty="0" smtClean="0"/>
              <a:t>valide si tiene permiso de ingreso.</a:t>
            </a: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5746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Tipos de privilegios que se pueden asignar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R" dirty="0" smtClean="0"/>
              <a:t>Administrador del sistema. Registra personas, registra privilegios y revoca privilegios. Se recomienda que la empresa nombre al menos 2 administradores.</a:t>
            </a:r>
          </a:p>
          <a:p>
            <a:r>
              <a:rPr lang="es-CR" dirty="0" smtClean="0"/>
              <a:t>Firma (Trámites de prospectos). Representante legal que firma digitalmente los trámites de prospectos.</a:t>
            </a:r>
          </a:p>
          <a:p>
            <a:pPr lvl="1"/>
            <a:r>
              <a:rPr lang="es-CR" dirty="0" smtClean="0"/>
              <a:t>Firma individual.  Solo firma una persona</a:t>
            </a:r>
          </a:p>
          <a:p>
            <a:pPr lvl="1"/>
            <a:r>
              <a:rPr lang="es-CR" dirty="0" smtClean="0"/>
              <a:t>Firma mancomunada.  Firman dos o más personas.</a:t>
            </a:r>
          </a:p>
          <a:p>
            <a:r>
              <a:rPr lang="es-CR" dirty="0" smtClean="0"/>
              <a:t>Ventanilla Virtual.  Envía información por medio de la Ventanilla Virtual de SUGEVAL.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534128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Selección de la entidad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sz="2400" dirty="0" smtClean="0"/>
              <a:t>Sólo </a:t>
            </a:r>
            <a:r>
              <a:rPr lang="es-CR" sz="2400" dirty="0"/>
              <a:t>se solicita si usted fue nombrado como Administrador del Sistema para más de una </a:t>
            </a:r>
            <a:r>
              <a:rPr lang="es-CR" sz="2400" dirty="0" smtClean="0"/>
              <a:t>entidad (Por ejemplo para el </a:t>
            </a:r>
            <a:r>
              <a:rPr lang="es-CR" sz="2400" dirty="0"/>
              <a:t>Emisor y </a:t>
            </a:r>
            <a:r>
              <a:rPr lang="es-CR" sz="2400" dirty="0" smtClean="0"/>
              <a:t>el Puesto de Bolsa).</a:t>
            </a:r>
            <a:endParaRPr lang="es-C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124200"/>
            <a:ext cx="7034444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Lista de funcionarios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En la pantalla principal se muestran los funcionarios con privilegios aprobados</a:t>
            </a:r>
            <a:endParaRPr lang="es-C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352800"/>
            <a:ext cx="7833364" cy="149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88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Pasos para registrar un privilegio para un funcionario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R" dirty="0" smtClean="0"/>
              <a:t>Registrar los datos del funcionario</a:t>
            </a:r>
          </a:p>
          <a:p>
            <a:r>
              <a:rPr lang="es-CR" dirty="0" smtClean="0"/>
              <a:t>Registrar los privilegios (Ventanilla/Firma)  (Individual/Mancomunado). </a:t>
            </a:r>
            <a:r>
              <a:rPr lang="es-CR" dirty="0"/>
              <a:t>El privilegio de Ventanilla se aprueba de inmediato. </a:t>
            </a:r>
            <a:endParaRPr lang="es-CR" dirty="0" smtClean="0"/>
          </a:p>
          <a:p>
            <a:r>
              <a:rPr lang="es-CR" dirty="0" smtClean="0"/>
              <a:t>Enviar el Poder Legal a SUGEVAL para cuando se desea asignar un privilegio de firma (solo </a:t>
            </a:r>
            <a:r>
              <a:rPr lang="es-CR" dirty="0"/>
              <a:t>para firmantes que no son Representantes Legales registrados en el </a:t>
            </a:r>
            <a:r>
              <a:rPr lang="es-CR" dirty="0" smtClean="0"/>
              <a:t>RNVI)</a:t>
            </a:r>
          </a:p>
          <a:p>
            <a:r>
              <a:rPr lang="es-CR" dirty="0" smtClean="0"/>
              <a:t>Esperar la aprobación de SUGEVAL. El privilegio de Firma requiere la revisión en la SUGEVAL del Poder Legal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33489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Registrar los datos del funcionario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481" y="1981200"/>
            <a:ext cx="7275154" cy="420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9305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Registro de privilegio individual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28800"/>
            <a:ext cx="5940425" cy="490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4201302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Sugeval siguiente">
  <a:themeElements>
    <a:clrScheme name="Plantilla Sugeval siguien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lantilla Sugeval siguien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C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C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Plantilla Sugeval siguien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Sugeval siguien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Sugeval siguien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Sugeval siguien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Sugeval siguien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Sugeval siguien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Sugeval siguien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915E63E1E733E42A10671886DF7FF91" ma:contentTypeVersion="10" ma:contentTypeDescription="Crear nuevo documento." ma:contentTypeScope="" ma:versionID="29334bcc56659db4f315516090799bd5">
  <xsd:schema xmlns:xsd="http://www.w3.org/2001/XMLSchema" xmlns:xs="http://www.w3.org/2001/XMLSchema" xmlns:p="http://schemas.microsoft.com/office/2006/metadata/properties" xmlns:ns2="1ce84126-a650-4e9c-966d-8d5762dea302" targetNamespace="http://schemas.microsoft.com/office/2006/metadata/properties" ma:root="true" ma:fieldsID="eaeec54718610855c108f1ba785d7893" ns2:_="">
    <xsd:import namespace="1ce84126-a650-4e9c-966d-8d5762dea302"/>
    <xsd:element name="properties">
      <xsd:complexType>
        <xsd:sequence>
          <xsd:element name="documentManagement">
            <xsd:complexType>
              <xsd:all>
                <xsd:element ref="ns2:FechaActualizaci_x00f3_n" minOccurs="0"/>
                <xsd:element ref="ns2:Tema" minOccurs="0"/>
                <xsd:element ref="ns2:Descipci_x00f3_n" minOccurs="0"/>
                <xsd:element ref="ns2: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e84126-a650-4e9c-966d-8d5762dea302" elementFormDefault="qualified">
    <xsd:import namespace="http://schemas.microsoft.com/office/2006/documentManagement/types"/>
    <xsd:import namespace="http://schemas.microsoft.com/office/infopath/2007/PartnerControls"/>
    <xsd:element name="FechaActualizaci_x00f3_n" ma:index="8" nillable="true" ma:displayName="FechaActualización" ma:format="DateOnly" ma:internalName="FechaActualizaci_x00f3_n">
      <xsd:simpleType>
        <xsd:restriction base="dms:DateTime"/>
      </xsd:simpleType>
    </xsd:element>
    <xsd:element name="Tema" ma:index="9" nillable="true" ma:displayName="Tema" ma:internalName="Tema">
      <xsd:simpleType>
        <xsd:restriction base="dms:Text">
          <xsd:maxLength value="255"/>
        </xsd:restriction>
      </xsd:simpleType>
    </xsd:element>
    <xsd:element name="Descipci_x00f3_n" ma:index="10" nillable="true" ma:displayName="Descripción" ma:internalName="Descipci_x00f3_n">
      <xsd:simpleType>
        <xsd:restriction base="dms:Note"/>
      </xsd:simpleType>
    </xsd:element>
    <xsd:element name="Categoria" ma:index="12" nillable="true" ma:displayName="Categoria" ma:internalName="Categoria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echaActualizaci_x00f3_n xmlns="1ce84126-a650-4e9c-966d-8d5762dea302">2012-10-23T06:00:00+00:00</FechaActualizaci_x00f3_n>
    <Tema xmlns="1ce84126-a650-4e9c-966d-8d5762dea302" xsi:nil="true"/>
    <Categoria xmlns="1ce84126-a650-4e9c-966d-8d5762dea302" xsi:nil="true"/>
    <Descipci_x00f3_n xmlns="1ce84126-a650-4e9c-966d-8d5762dea302" xsi:nil="true"/>
  </documentManagement>
</p:properties>
</file>

<file path=customXml/itemProps1.xml><?xml version="1.0" encoding="utf-8"?>
<ds:datastoreItem xmlns:ds="http://schemas.openxmlformats.org/officeDocument/2006/customXml" ds:itemID="{E997A2EC-870D-4FBC-8454-23BFB5942FA4}"/>
</file>

<file path=customXml/itemProps2.xml><?xml version="1.0" encoding="utf-8"?>
<ds:datastoreItem xmlns:ds="http://schemas.openxmlformats.org/officeDocument/2006/customXml" ds:itemID="{6138552A-995C-4A3F-924F-48FAACE07082}"/>
</file>

<file path=customXml/itemProps3.xml><?xml version="1.0" encoding="utf-8"?>
<ds:datastoreItem xmlns:ds="http://schemas.openxmlformats.org/officeDocument/2006/customXml" ds:itemID="{69AE3BB6-A830-49B4-87E3-F88A395AA92B}"/>
</file>

<file path=docProps/app.xml><?xml version="1.0" encoding="utf-8"?>
<Properties xmlns="http://schemas.openxmlformats.org/officeDocument/2006/extended-properties" xmlns:vt="http://schemas.openxmlformats.org/officeDocument/2006/docPropsVTypes">
  <Template>Plantilla Sugeval siguiente</Template>
  <TotalTime>14719</TotalTime>
  <Words>444</Words>
  <Application>Microsoft Office PowerPoint</Application>
  <PresentationFormat>On-screen Show (4:3)</PresentationFormat>
  <Paragraphs>37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Plantilla Sugeval siguiente</vt:lpstr>
      <vt:lpstr>PowerPoint Presentation</vt:lpstr>
      <vt:lpstr>Descripción</vt:lpstr>
      <vt:lpstr>Ingreso a MAPSI</vt:lpstr>
      <vt:lpstr>Tipos de privilegios que se pueden asignar</vt:lpstr>
      <vt:lpstr>Selección de la entidad</vt:lpstr>
      <vt:lpstr>Lista de funcionarios</vt:lpstr>
      <vt:lpstr>Pasos para registrar un privilegio para un funcionario</vt:lpstr>
      <vt:lpstr>Registrar los datos del funcionario</vt:lpstr>
      <vt:lpstr>Registro de privilegio individual</vt:lpstr>
      <vt:lpstr>Registro de privilegio mancomunado</vt:lpstr>
      <vt:lpstr>Revocar solicitud</vt:lpstr>
      <vt:lpstr>Manual de usuario y soporte</vt:lpstr>
    </vt:vector>
  </TitlesOfParts>
  <Manager>Rolando Valverde Chaverri</Manager>
  <Company>SUGEVAL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MAPSI</dc:title>
  <dc:subject>Exposición sobre Firma Digital</dc:subject>
  <dc:creator>Rolando Valverde Chaverri</dc:creator>
  <cp:keywords>Firma digital</cp:keywords>
  <cp:lastModifiedBy>cortessd</cp:lastModifiedBy>
  <cp:revision>222</cp:revision>
  <cp:lastPrinted>1601-01-01T00:00:00Z</cp:lastPrinted>
  <dcterms:created xsi:type="dcterms:W3CDTF">1601-01-01T00:00:00Z</dcterms:created>
  <dcterms:modified xsi:type="dcterms:W3CDTF">2012-10-22T22:45:46Z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0x0101009915E63E1E733E42A10671886DF7FF91</vt:lpwstr>
  </property>
  <property fmtid="{D5CDD505-2E9C-101B-9397-08002B2CF9AE}" pid="4" name="Owner">
    <vt:lpwstr/>
  </property>
  <property fmtid="{D5CDD505-2E9C-101B-9397-08002B2CF9AE}" pid="5" name="Links">
    <vt:lpwstr>&lt;?xml version="1.0" encoding="UTF-8"?&gt;&lt;Result&gt;&lt;NewXML&gt;&lt;PWSLinkDataSet xmlns="http://schemas.microsoft.com/office/project/server/webservices/PWSLinkDataSet/" /&gt;&lt;/NewXML&gt;&lt;ProjectUID&gt;8e85e87d-6d35-4d9c-ae2a-7c9efd483f1d&lt;/ProjectUID&gt;&lt;OldXML&gt;&lt;PWSLinkDataSet xmlns="http://schemas.microsoft.com/office/project/server/webservices/PWSLinkDataSet/" /&gt;&lt;/OldXML&gt;&lt;ItemType&gt;3&lt;/ItemType&gt;&lt;PSURL&gt;http://intranet/pwa&lt;/PSURL&gt;&lt;/Result&gt;</vt:lpwstr>
  </property>
  <property fmtid="{D5CDD505-2E9C-101B-9397-08002B2CF9AE}" pid="6" name="Status">
    <vt:lpwstr>Final</vt:lpwstr>
  </property>
</Properties>
</file>